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926" r:id="rId2"/>
    <p:sldId id="930" r:id="rId3"/>
    <p:sldId id="928" r:id="rId4"/>
    <p:sldId id="929" r:id="rId5"/>
    <p:sldId id="931" r:id="rId6"/>
    <p:sldId id="932" r:id="rId7"/>
    <p:sldId id="942" r:id="rId8"/>
    <p:sldId id="943" r:id="rId9"/>
    <p:sldId id="938" r:id="rId10"/>
    <p:sldId id="939" r:id="rId11"/>
    <p:sldId id="933" r:id="rId12"/>
    <p:sldId id="941" r:id="rId13"/>
    <p:sldId id="934" r:id="rId14"/>
    <p:sldId id="949" r:id="rId15"/>
    <p:sldId id="944" r:id="rId16"/>
    <p:sldId id="940" r:id="rId17"/>
    <p:sldId id="947" r:id="rId18"/>
    <p:sldId id="948" r:id="rId19"/>
    <p:sldId id="945" r:id="rId20"/>
    <p:sldId id="946" r:id="rId21"/>
    <p:sldId id="936" r:id="rId22"/>
    <p:sldId id="927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012"/>
    <a:srgbClr val="F07734"/>
    <a:srgbClr val="ACBA5A"/>
    <a:srgbClr val="D38D0F"/>
    <a:srgbClr val="A92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95" autoAdjust="0"/>
    <p:restoredTop sz="94204" autoAdjust="0"/>
  </p:normalViewPr>
  <p:slideViewPr>
    <p:cSldViewPr snapToGrid="0">
      <p:cViewPr varScale="1">
        <p:scale>
          <a:sx n="105" d="100"/>
          <a:sy n="105" d="100"/>
        </p:scale>
        <p:origin x="31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A0770-9914-EE46-A598-7A61E230E47B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33D43-8B46-0743-B6DA-E6C20CA2CE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087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E7E66B-A0BA-4025-A256-0F5BF70B1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1F9F71D-725C-44C4-B5D0-BF37F87F1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CBCD83-DB24-4E18-95B0-A368E964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C09818-6662-47D4-BB67-A05C542E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A2071B-A07C-4CF1-90AB-C9618D75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07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828E04-2AB0-44C6-BEAA-40629094E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DCB71B-A9CB-417B-B601-D4B8BE078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2890CA-96CF-413F-B8C4-9617069C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3CC8DC-07F6-4AD1-AB34-F41440A3D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32A405-ACF5-4307-8F56-6966ED09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96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57F20B1-6678-46E0-9939-4B3DFA76A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69DBB4B-DF53-4B3B-B420-EF4F49D9E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5F6517-BDB3-4EE5-AAC7-A4B2A8F5E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090FA3-4982-4352-8025-92DA1C80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429005-48C1-498E-93B2-4DC39BAB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29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EA0816-6540-42F7-84ED-E508A100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4F9D89-3375-48C2-AC4C-3B9EC4B3A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1EDD-294B-4296-BB52-D07C7969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35B116-EEE7-4C10-B904-6C36FAB1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358F9E-2919-4873-AC91-20BAF95B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1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EA205A-BAAB-4EAB-B818-08B43D28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B63CE4-0645-4A53-AE80-85553B114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F51F13-9862-4082-9D11-CC018DB7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34D4ED-8486-4D7A-A77A-63F45D7A3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36094E-E0AD-40A0-8717-48A0BD7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29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FD4902-F645-4BC4-8FA0-D885ABF14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C59357-5504-4F23-93F9-765317987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CF59F0-1C1C-4098-87E1-0BFDCA82E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300B86-7C5D-495A-9F9F-72F4DA2E2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8A813E-7242-4101-9ED4-A2F25869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AAEAA1-5BC0-4501-B110-38F029A3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81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5A21F6-BB68-4F80-93AB-A5EB85D6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875DFE-2019-42F4-AF67-E104373A1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68B0BA-C7CF-4D53-A0A4-2E0391F95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5287E59-158C-41B6-9C5B-153E714C9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36D4982-FEEB-42AA-8580-5408B74BBE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DA293DD-4718-4D94-8700-516AD90A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43214C5-02DE-4832-97A4-5C6CC5775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025F8DD-D998-4293-86E7-B87447316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69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0EC3D-AE75-4CB9-A4DD-6EDB3A6C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456978-F2D9-401B-8B1C-B4AC07BD3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0A9B50-336C-4DF5-A2B9-9222425DD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5FA500C-379C-421C-B972-4D7308AA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2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A1D4BD4-55DF-414C-9B2F-CD7A834C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949E019-BDE3-4D44-9095-B8A93157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853191-2DA4-44D7-A01C-95DB7E8A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50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A0A05F-B80C-4644-8585-CDD79587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E3E7FC-24A5-4905-B30A-F7714D888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E48999-FADB-414A-A3B9-527A344D3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3235B4-3673-495A-A054-31AF2DDD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C06491-1189-4403-AE5A-AC4580DB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BA5FDF-48B9-4F2A-9336-F2609F56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19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476010-6D73-4366-A588-2A5540E4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7F1F32F-48DA-49DE-B7DA-47D478BD6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900EF6-EA0B-49C6-A957-8D686FE9F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868DA9-CB33-4529-85EC-83500E12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EDB6259-15C1-494B-A6E7-B85F964D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601E75-4F8F-424A-A7A2-47ADB07D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94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5A51FF3-4CD2-4C0E-A97A-5C54AC9B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EE7CAD-7D13-42A6-93C5-F5F0085AF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C70C28-1E6C-4FB2-8C95-08AA11F08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1AD7D-4486-4858-9546-D8F7AC8080D3}" type="datetimeFigureOut">
              <a:rPr lang="it-IT" smtClean="0"/>
              <a:t>27/08/22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BE9FC1-942A-4667-933C-5C31C29A0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524D0B-A62C-430E-B007-7350877EC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65DA-92A6-4510-9204-0C528296E3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43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0076" y="2604920"/>
            <a:ext cx="10905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Le intensità di allenamento: dalla ricerca scientifica al campo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38D4225-EA2F-4593-88EE-8D4A05CB0F7D}"/>
              </a:ext>
            </a:extLst>
          </p:cNvPr>
          <p:cNvSpPr/>
          <p:nvPr/>
        </p:nvSpPr>
        <p:spPr>
          <a:xfrm>
            <a:off x="3045014" y="85244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>
                <a:latin typeface="Garamond" panose="02020404030301010803" pitchFamily="18" charset="0"/>
              </a:rPr>
              <a:t>28 agosto 2022</a:t>
            </a:r>
          </a:p>
        </p:txBody>
      </p:sp>
      <p:pic>
        <p:nvPicPr>
          <p:cNvPr id="8" name="Immagine 7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A8C349A8-1EFC-D415-59F5-CF3B3232F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97" y="436069"/>
            <a:ext cx="2958452" cy="83274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9C751E4-283B-1235-2E46-480A07C331A7}"/>
              </a:ext>
            </a:extLst>
          </p:cNvPr>
          <p:cNvSpPr/>
          <p:nvPr/>
        </p:nvSpPr>
        <p:spPr bwMode="auto">
          <a:xfrm>
            <a:off x="3048000" y="5053476"/>
            <a:ext cx="6081291" cy="9330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Luca </a:t>
            </a:r>
            <a:r>
              <a:rPr lang="it-IT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Filipas</a:t>
            </a:r>
            <a:endParaRPr lang="it-IT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0021BA3-7443-5AA4-9129-69D44E217532}"/>
              </a:ext>
            </a:extLst>
          </p:cNvPr>
          <p:cNvGrpSpPr/>
          <p:nvPr/>
        </p:nvGrpSpPr>
        <p:grpSpPr>
          <a:xfrm>
            <a:off x="4381828" y="5795497"/>
            <a:ext cx="3428342" cy="400110"/>
            <a:chOff x="4362348" y="3709966"/>
            <a:chExt cx="3428342" cy="400110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2B9C1E4-E8DF-91F7-3B52-0F580D782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2348" y="3761517"/>
              <a:ext cx="320200" cy="320200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3E4B78A-6DEB-7D80-06B4-88FA7908A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6442" y="3745946"/>
              <a:ext cx="355927" cy="351341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6A4AFE1E-60B1-17B5-EFE7-BDDD05A7D39E}"/>
                </a:ext>
              </a:extLst>
            </p:cNvPr>
            <p:cNvSpPr txBox="1"/>
            <p:nvPr/>
          </p:nvSpPr>
          <p:spPr>
            <a:xfrm>
              <a:off x="4670603" y="3709966"/>
              <a:ext cx="1383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latin typeface="Garamond" panose="02020404030301010803" pitchFamily="18" charset="0"/>
                </a:rPr>
                <a:t>Luca </a:t>
              </a:r>
              <a:r>
                <a:rPr lang="it-IT" sz="2000" dirty="0" err="1">
                  <a:latin typeface="Garamond" panose="02020404030301010803" pitchFamily="18" charset="0"/>
                </a:rPr>
                <a:t>Filipas</a:t>
              </a:r>
              <a:endParaRPr lang="it-IT" sz="2000" dirty="0">
                <a:latin typeface="Garamond" panose="02020404030301010803" pitchFamily="18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645C254-C846-8EA7-E70A-59DADBD5FF8F}"/>
                </a:ext>
              </a:extLst>
            </p:cNvPr>
            <p:cNvSpPr txBox="1"/>
            <p:nvPr/>
          </p:nvSpPr>
          <p:spPr>
            <a:xfrm>
              <a:off x="6620177" y="3709966"/>
              <a:ext cx="11705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err="1">
                  <a:latin typeface="Garamond" panose="02020404030301010803" pitchFamily="18" charset="0"/>
                </a:rPr>
                <a:t>lucafilipas</a:t>
              </a:r>
              <a:endParaRPr lang="it-IT" sz="2000" dirty="0">
                <a:latin typeface="Garamond" panose="02020404030301010803" pitchFamily="18" charset="0"/>
              </a:endParaRPr>
            </a:p>
          </p:txBody>
        </p:sp>
      </p:grpSp>
      <p:pic>
        <p:nvPicPr>
          <p:cNvPr id="1026" name="Picture 2" descr="FISI - Federazione Italiana Sport Invernali - Home | Facebook">
            <a:extLst>
              <a:ext uri="{FF2B5EF4-FFF2-40B4-BE49-F238E27FC236}">
                <a16:creationId xmlns:a16="http://schemas.microsoft.com/office/drawing/2014/main" id="{D4BCFE57-2FCC-789B-F39B-2A91C8CAA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6" y="277876"/>
            <a:ext cx="2613152" cy="142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24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Come distribuiscono le intensità gli atleti di alto livello?</a:t>
            </a:r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8882E4B-5E0C-FCD9-7A09-B6A2C141C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35" y="2177312"/>
            <a:ext cx="7843901" cy="250337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410E7DB-0C14-D5D4-1A7D-6BC2A0710D60}"/>
              </a:ext>
            </a:extLst>
          </p:cNvPr>
          <p:cNvSpPr txBox="1"/>
          <p:nvPr/>
        </p:nvSpPr>
        <p:spPr>
          <a:xfrm>
            <a:off x="9205144" y="5151716"/>
            <a:ext cx="2672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Garamond" panose="02020404030301010803" pitchFamily="18" charset="0"/>
              </a:rPr>
              <a:t>Sandbakk</a:t>
            </a:r>
            <a:r>
              <a:rPr lang="it-IT" i="1" dirty="0">
                <a:latin typeface="Garamond" panose="02020404030301010803" pitchFamily="18" charset="0"/>
              </a:rPr>
              <a:t> &amp; Holmberg, 2017</a:t>
            </a:r>
          </a:p>
          <a:p>
            <a:r>
              <a:rPr lang="it-IT" i="1" dirty="0">
                <a:latin typeface="Garamond" panose="02020404030301010803" pitchFamily="18" charset="0"/>
              </a:rPr>
              <a:t>Solli et al., 2017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413200-A33D-927C-9978-28647AB82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7" y="1989362"/>
            <a:ext cx="3291689" cy="287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22678AF-303C-1EB0-4675-C269FCC0D022}"/>
              </a:ext>
            </a:extLst>
          </p:cNvPr>
          <p:cNvSpPr/>
          <p:nvPr/>
        </p:nvSpPr>
        <p:spPr>
          <a:xfrm>
            <a:off x="4279392" y="3465575"/>
            <a:ext cx="7549961" cy="6187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830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Come distribuire le intensità durante una stagione?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C28A30C-4843-6CB8-2935-12B752D90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72" y="1637753"/>
            <a:ext cx="7563868" cy="4254675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E44B120-6C5E-4BE2-257C-9D7C82785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1" y="1817752"/>
            <a:ext cx="5351926" cy="1427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B0D55AB-3E62-0471-2311-050D1A046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28" y="4070239"/>
            <a:ext cx="2476539" cy="21559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829DC46-EE62-0B4C-3778-9B67EE7A6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1" y="4012923"/>
            <a:ext cx="2613113" cy="215265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016BB42-C8F8-07E2-2822-D77D90EE6411}"/>
              </a:ext>
            </a:extLst>
          </p:cNvPr>
          <p:cNvSpPr/>
          <p:nvPr/>
        </p:nvSpPr>
        <p:spPr>
          <a:xfrm>
            <a:off x="4107141" y="4155583"/>
            <a:ext cx="17068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9649851-E8A9-334F-4B91-C9BD0497EB0F}"/>
              </a:ext>
            </a:extLst>
          </p:cNvPr>
          <p:cNvSpPr/>
          <p:nvPr/>
        </p:nvSpPr>
        <p:spPr>
          <a:xfrm>
            <a:off x="1573276" y="4061635"/>
            <a:ext cx="17068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47E3E58-6C26-D439-826E-FF9731DD0303}"/>
              </a:ext>
            </a:extLst>
          </p:cNvPr>
          <p:cNvSpPr/>
          <p:nvPr/>
        </p:nvSpPr>
        <p:spPr>
          <a:xfrm>
            <a:off x="3184691" y="3853968"/>
            <a:ext cx="170688" cy="60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23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Come distribuire le intensità durante una stagione?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7786C9C-6D6D-35D7-A4BE-BA578E314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817624"/>
            <a:ext cx="10058400" cy="3759200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735ADB1F-5BAE-0B84-B74B-5AFB833CA10D}"/>
              </a:ext>
            </a:extLst>
          </p:cNvPr>
          <p:cNvSpPr/>
          <p:nvPr/>
        </p:nvSpPr>
        <p:spPr>
          <a:xfrm>
            <a:off x="6461760" y="3279648"/>
            <a:ext cx="694944" cy="4175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2DAD7658-0236-60AE-B38A-E9424FA8FF52}"/>
              </a:ext>
            </a:extLst>
          </p:cNvPr>
          <p:cNvSpPr/>
          <p:nvPr/>
        </p:nvSpPr>
        <p:spPr>
          <a:xfrm>
            <a:off x="6461760" y="3648456"/>
            <a:ext cx="694944" cy="4175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3CB3476-7038-BEC1-A173-FA07B9D9EE26}"/>
              </a:ext>
            </a:extLst>
          </p:cNvPr>
          <p:cNvSpPr/>
          <p:nvPr/>
        </p:nvSpPr>
        <p:spPr>
          <a:xfrm>
            <a:off x="6461760" y="4017264"/>
            <a:ext cx="694944" cy="4175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5FA8DDC-3A2A-0A72-19D2-803E09FF27A1}"/>
              </a:ext>
            </a:extLst>
          </p:cNvPr>
          <p:cNvSpPr/>
          <p:nvPr/>
        </p:nvSpPr>
        <p:spPr>
          <a:xfrm>
            <a:off x="6461760" y="1817624"/>
            <a:ext cx="2267712" cy="38516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294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Ma quindi è questa la distribuzione ottimale?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B0D55AB-3E62-0471-2311-050D1A046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04" y="2290207"/>
            <a:ext cx="2476539" cy="21559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829DC46-EE62-0B4C-3778-9B67EE7A6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03" y="2242945"/>
            <a:ext cx="2613113" cy="215265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016BB42-C8F8-07E2-2822-D77D90EE6411}"/>
              </a:ext>
            </a:extLst>
          </p:cNvPr>
          <p:cNvSpPr/>
          <p:nvPr/>
        </p:nvSpPr>
        <p:spPr>
          <a:xfrm>
            <a:off x="7801317" y="2375551"/>
            <a:ext cx="17068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9649851-E8A9-334F-4B91-C9BD0497EB0F}"/>
              </a:ext>
            </a:extLst>
          </p:cNvPr>
          <p:cNvSpPr/>
          <p:nvPr/>
        </p:nvSpPr>
        <p:spPr>
          <a:xfrm>
            <a:off x="3425328" y="2291657"/>
            <a:ext cx="17068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47E3E58-6C26-D439-826E-FF9731DD0303}"/>
              </a:ext>
            </a:extLst>
          </p:cNvPr>
          <p:cNvSpPr/>
          <p:nvPr/>
        </p:nvSpPr>
        <p:spPr>
          <a:xfrm>
            <a:off x="6878867" y="2073936"/>
            <a:ext cx="170688" cy="60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100,678 Foto Curve Arrow, Immagini e Vettoriali">
            <a:extLst>
              <a:ext uri="{FF2B5EF4-FFF2-40B4-BE49-F238E27FC236}">
                <a16:creationId xmlns:a16="http://schemas.microsoft.com/office/drawing/2014/main" id="{FA6A20E7-8B45-0750-D0BB-1F7A27C05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53" y="1550699"/>
            <a:ext cx="1648740" cy="16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B143D4A-D7DE-0626-D9EA-3650DF6D3BBF}"/>
              </a:ext>
            </a:extLst>
          </p:cNvPr>
          <p:cNvCxnSpPr/>
          <p:nvPr/>
        </p:nvCxnSpPr>
        <p:spPr>
          <a:xfrm>
            <a:off x="1975104" y="4974336"/>
            <a:ext cx="81198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B67D048-7474-9C2F-E195-A2160D050523}"/>
              </a:ext>
            </a:extLst>
          </p:cNvPr>
          <p:cNvSpPr txBox="1"/>
          <p:nvPr/>
        </p:nvSpPr>
        <p:spPr>
          <a:xfrm>
            <a:off x="1974480" y="5124984"/>
            <a:ext cx="2613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Periodo preparatorio</a:t>
            </a:r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DF28EBD-C113-53BF-4497-99E69E30B58B}"/>
              </a:ext>
            </a:extLst>
          </p:cNvPr>
          <p:cNvSpPr txBox="1"/>
          <p:nvPr/>
        </p:nvSpPr>
        <p:spPr>
          <a:xfrm>
            <a:off x="7481863" y="5124984"/>
            <a:ext cx="2613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Periodo competitivo</a:t>
            </a: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6B921D3-AEEB-3C4E-DEBD-CCEAED481457}"/>
              </a:ext>
            </a:extLst>
          </p:cNvPr>
          <p:cNvSpPr txBox="1"/>
          <p:nvPr/>
        </p:nvSpPr>
        <p:spPr>
          <a:xfrm>
            <a:off x="4728171" y="5124984"/>
            <a:ext cx="2613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Periodo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pre</a:t>
            </a:r>
            <a:r>
              <a:rPr lang="it-IT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-competitivo</a:t>
            </a:r>
            <a:endParaRPr lang="it-IT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66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Peaking</a:t>
            </a:r>
            <a:endParaRPr lang="it-IT" sz="3600" b="1" dirty="0">
              <a:solidFill>
                <a:srgbClr val="C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</p:txBody>
      </p:sp>
      <p:pic>
        <p:nvPicPr>
          <p:cNvPr id="5" name="Picture 2" descr="Risultati immagini per equilibrio">
            <a:extLst>
              <a:ext uri="{FF2B5EF4-FFF2-40B4-BE49-F238E27FC236}">
                <a16:creationId xmlns:a16="http://schemas.microsoft.com/office/drawing/2014/main" id="{1F3C94AB-1003-27F5-C078-6E4A3DC4A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0"/>
          <a:stretch/>
        </p:blipFill>
        <p:spPr bwMode="auto">
          <a:xfrm>
            <a:off x="595072" y="3996539"/>
            <a:ext cx="4608000" cy="100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isultati immagini per equilibrio">
            <a:extLst>
              <a:ext uri="{FF2B5EF4-FFF2-40B4-BE49-F238E27FC236}">
                <a16:creationId xmlns:a16="http://schemas.microsoft.com/office/drawing/2014/main" id="{1F2C3BC4-1D45-8E4C-B269-9EE513A03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6"/>
          <a:stretch/>
        </p:blipFill>
        <p:spPr bwMode="auto">
          <a:xfrm rot="403208">
            <a:off x="754841" y="2125810"/>
            <a:ext cx="4608000" cy="187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DB8F226-ACFD-24F1-6C9D-CFE73CDD9036}"/>
              </a:ext>
            </a:extLst>
          </p:cNvPr>
          <p:cNvSpPr/>
          <p:nvPr/>
        </p:nvSpPr>
        <p:spPr>
          <a:xfrm>
            <a:off x="-363745" y="2601199"/>
            <a:ext cx="3151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Volume</a:t>
            </a:r>
            <a:endParaRPr lang="it-IT" sz="2000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D3310E06-ED2D-157B-3BED-D2EEB6F29B18}"/>
              </a:ext>
            </a:extLst>
          </p:cNvPr>
          <p:cNvSpPr/>
          <p:nvPr/>
        </p:nvSpPr>
        <p:spPr>
          <a:xfrm>
            <a:off x="3329748" y="2624830"/>
            <a:ext cx="3151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Intensità</a:t>
            </a:r>
            <a:endParaRPr lang="it-IT" sz="2000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2" descr="Peaking for Competitions">
            <a:extLst>
              <a:ext uri="{FF2B5EF4-FFF2-40B4-BE49-F238E27FC236}">
                <a16:creationId xmlns:a16="http://schemas.microsoft.com/office/drawing/2014/main" id="{F9A8B831-8EC6-6244-2E4D-56A52EF06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75" y="2454895"/>
            <a:ext cx="4932512" cy="219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825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09898ED1-2E22-7AB7-A2A4-BE1F9F78A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024898"/>
              </p:ext>
            </p:extLst>
          </p:nvPr>
        </p:nvGraphicFramePr>
        <p:xfrm>
          <a:off x="654149" y="352533"/>
          <a:ext cx="10883702" cy="6152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8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87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87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11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5643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LUN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MAR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MER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GIO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VEN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SAB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DOM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62"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882563"/>
                  </a:ext>
                </a:extLst>
              </a:tr>
              <a:tr h="371762"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506"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058206"/>
                  </a:ext>
                </a:extLst>
              </a:tr>
              <a:tr h="414506"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325079"/>
                  </a:ext>
                </a:extLst>
              </a:tr>
              <a:tr h="414506"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506"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62"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762"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762"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762"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506"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506"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762"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762"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762"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46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solidFill>
                            <a:srgbClr val="C00000"/>
                          </a:solidFill>
                          <a:latin typeface="Garamond" panose="02020404030301010803" pitchFamily="18" charset="0"/>
                        </a:rPr>
                        <a:t>Major Competition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Rettangolo 11">
            <a:extLst>
              <a:ext uri="{FF2B5EF4-FFF2-40B4-BE49-F238E27FC236}">
                <a16:creationId xmlns:a16="http://schemas.microsoft.com/office/drawing/2014/main" id="{3FFB4F0C-01C3-5BA6-7908-93F7FE124221}"/>
              </a:ext>
            </a:extLst>
          </p:cNvPr>
          <p:cNvSpPr/>
          <p:nvPr/>
        </p:nvSpPr>
        <p:spPr>
          <a:xfrm>
            <a:off x="3489960" y="2540508"/>
            <a:ext cx="5212080" cy="177698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Aumento dell’intensità media degli allenamenti intensi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Aumento della densità degli allenamenti intensi</a:t>
            </a:r>
          </a:p>
        </p:txBody>
      </p:sp>
      <p:pic>
        <p:nvPicPr>
          <p:cNvPr id="4100" name="Picture 4" descr="Immagine Trasparente della freccia curva PNG | PNG Mart">
            <a:extLst>
              <a:ext uri="{FF2B5EF4-FFF2-40B4-BE49-F238E27FC236}">
                <a16:creationId xmlns:a16="http://schemas.microsoft.com/office/drawing/2014/main" id="{486C8DD4-87E9-9671-0A97-CEA7920B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62095">
            <a:off x="845298" y="2296590"/>
            <a:ext cx="2509128" cy="22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311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Distribuzione delle intensità nelle categorie giovanili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C1DAB8A0-D570-9334-2CA6-6809CD330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574268"/>
              </p:ext>
            </p:extLst>
          </p:nvPr>
        </p:nvGraphicFramePr>
        <p:xfrm>
          <a:off x="763998" y="1841313"/>
          <a:ext cx="5813462" cy="2400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0878">
                  <a:extLst>
                    <a:ext uri="{9D8B030D-6E8A-4147-A177-3AD203B41FA5}">
                      <a16:colId xmlns:a16="http://schemas.microsoft.com/office/drawing/2014/main" val="2375935902"/>
                    </a:ext>
                  </a:extLst>
                </a:gridCol>
                <a:gridCol w="4172584">
                  <a:extLst>
                    <a:ext uri="{9D8B030D-6E8A-4147-A177-3AD203B41FA5}">
                      <a16:colId xmlns:a16="http://schemas.microsoft.com/office/drawing/2014/main" val="707112901"/>
                    </a:ext>
                  </a:extLst>
                </a:gridCol>
              </a:tblGrid>
              <a:tr h="31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Età</a:t>
                      </a: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Volume allenamento settimanale (h)</a:t>
                      </a: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543123"/>
                  </a:ext>
                </a:extLst>
              </a:tr>
              <a:tr h="31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it-IT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8-12</a:t>
                      </a: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024831"/>
                  </a:ext>
                </a:extLst>
              </a:tr>
              <a:tr h="31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Garamond" panose="02020404030301010803" pitchFamily="18" charset="0"/>
                        </a:rPr>
                        <a:t>17-18</a:t>
                      </a:r>
                      <a:endParaRPr lang="it-IT" sz="2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12-14</a:t>
                      </a: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5849213"/>
                  </a:ext>
                </a:extLst>
              </a:tr>
              <a:tr h="31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it-IT" sz="2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15-17</a:t>
                      </a: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313339"/>
                  </a:ext>
                </a:extLst>
              </a:tr>
              <a:tr h="31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it-IT" sz="2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18-20</a:t>
                      </a: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230420"/>
                  </a:ext>
                </a:extLst>
              </a:tr>
              <a:tr h="31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it-IT" sz="2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20-22</a:t>
                      </a: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535403"/>
                  </a:ext>
                </a:extLst>
              </a:tr>
              <a:tr h="31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r>
                        <a:rPr lang="it-IT" sz="2000" dirty="0">
                          <a:effectLst/>
                          <a:latin typeface="Garamond" panose="02020404030301010803" pitchFamily="18" charset="0"/>
                        </a:rPr>
                        <a:t>-26</a:t>
                      </a:r>
                      <a:endParaRPr lang="it-IT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23-25</a:t>
                      </a:r>
                    </a:p>
                  </a:txBody>
                  <a:tcPr marL="19050" marR="190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831280"/>
                  </a:ext>
                </a:extLst>
              </a:tr>
            </a:tbl>
          </a:graphicData>
        </a:graphic>
      </p:graphicFrame>
      <p:sp>
        <p:nvSpPr>
          <p:cNvPr id="37" name="Rettangolo 36">
            <a:extLst>
              <a:ext uri="{FF2B5EF4-FFF2-40B4-BE49-F238E27FC236}">
                <a16:creationId xmlns:a16="http://schemas.microsoft.com/office/drawing/2014/main" id="{9D7CDD8B-5DE4-37BC-075A-E4E7B8D6448C}"/>
              </a:ext>
            </a:extLst>
          </p:cNvPr>
          <p:cNvSpPr/>
          <p:nvPr/>
        </p:nvSpPr>
        <p:spPr>
          <a:xfrm>
            <a:off x="763998" y="2573232"/>
            <a:ext cx="5813462" cy="285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A62F6544-D22D-73F6-AFF3-891840C7A0E0}"/>
              </a:ext>
            </a:extLst>
          </p:cNvPr>
          <p:cNvSpPr/>
          <p:nvPr/>
        </p:nvSpPr>
        <p:spPr>
          <a:xfrm>
            <a:off x="763998" y="3934268"/>
            <a:ext cx="5813462" cy="285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EBC2ABC1-B01C-65E4-3787-FB21B02AFE3D}"/>
              </a:ext>
            </a:extLst>
          </p:cNvPr>
          <p:cNvSpPr/>
          <p:nvPr/>
        </p:nvSpPr>
        <p:spPr>
          <a:xfrm>
            <a:off x="763998" y="5125193"/>
            <a:ext cx="107849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Incremento progressivo del volume di allenamento nel corso delle categorie giovanili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Distribuzione delle intensità simile a quella degli atleti </a:t>
            </a:r>
            <a:r>
              <a:rPr lang="it-IT" sz="2000" dirty="0" err="1">
                <a:latin typeface="Garamond" panose="02020404030301010803" pitchFamily="18" charset="0"/>
                <a:ea typeface="Times New Roman" panose="02020603050405020304" pitchFamily="18" charset="0"/>
              </a:rPr>
              <a:t>elite</a:t>
            </a:r>
            <a:r>
              <a:rPr lang="it-IT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 (con volumi ridotti in ciascuna zona)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Focus specifici: tecnica (specifica del mezzo e della forza) e </a:t>
            </a:r>
            <a:r>
              <a:rPr lang="it-IT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sprint</a:t>
            </a:r>
            <a:endParaRPr lang="it-IT" sz="2000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D8F5DF0F-DF16-BFAB-4250-3FBA509A5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564" y="1390463"/>
            <a:ext cx="35814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66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Dalle categorie giovanili al titolo mondiale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82ED446-27DE-FB36-EBCC-1E420E1E1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9" r="47602"/>
          <a:stretch/>
        </p:blipFill>
        <p:spPr>
          <a:xfrm>
            <a:off x="7924163" y="1514084"/>
            <a:ext cx="2895189" cy="440052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59DFA9C-3656-6EB3-292C-598CB8401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7" y="1424459"/>
            <a:ext cx="6860216" cy="22543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5F7D486-1E68-2428-D123-947A79BA2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7" y="3898557"/>
            <a:ext cx="6860216" cy="23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11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Sprint e capacità aerobiche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B67BEB-42B9-CE5F-DFDB-DFCC75A4A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05" y="1108964"/>
            <a:ext cx="6965188" cy="16042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1A77E0E9-D7F7-C087-0C0C-6D9F2D7B1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40" y="2867618"/>
            <a:ext cx="3691889" cy="1535465"/>
          </a:xfrm>
          <a:prstGeom prst="rect">
            <a:avLst/>
          </a:prstGeom>
        </p:spPr>
      </p:pic>
      <p:pic>
        <p:nvPicPr>
          <p:cNvPr id="10" name="Immagine 9" descr="Immagine che contiene tavolo&#10;&#10;Descrizione generata automaticamente">
            <a:extLst>
              <a:ext uri="{FF2B5EF4-FFF2-40B4-BE49-F238E27FC236}">
                <a16:creationId xmlns:a16="http://schemas.microsoft.com/office/drawing/2014/main" id="{32B3B379-CCBD-E3D3-CC4F-F5EDE22C1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73" y="2843234"/>
            <a:ext cx="3693512" cy="3965094"/>
          </a:xfrm>
          <a:prstGeom prst="rect">
            <a:avLst/>
          </a:prstGeom>
        </p:spPr>
      </p:pic>
      <p:pic>
        <p:nvPicPr>
          <p:cNvPr id="12" name="Immagine 11" descr="Immagine che contiene testo, tavolo&#10;&#10;Descrizione generata automaticamente">
            <a:extLst>
              <a:ext uri="{FF2B5EF4-FFF2-40B4-BE49-F238E27FC236}">
                <a16:creationId xmlns:a16="http://schemas.microsoft.com/office/drawing/2014/main" id="{CE63A341-5264-C7B8-5A54-614F8C997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17" y="4472166"/>
            <a:ext cx="3693512" cy="2275569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D9C1C7EE-1222-A9A4-391A-8A0F480E7E52}"/>
              </a:ext>
            </a:extLst>
          </p:cNvPr>
          <p:cNvSpPr/>
          <p:nvPr/>
        </p:nvSpPr>
        <p:spPr>
          <a:xfrm>
            <a:off x="6449568" y="3877056"/>
            <a:ext cx="3401568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DAAB02D-E1EB-7FB6-1ADB-E00DB33C6412}"/>
              </a:ext>
            </a:extLst>
          </p:cNvPr>
          <p:cNvSpPr/>
          <p:nvPr/>
        </p:nvSpPr>
        <p:spPr>
          <a:xfrm>
            <a:off x="6449568" y="4850165"/>
            <a:ext cx="3401568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B2B9578-A7D4-246E-0AB8-FAE879F7278C}"/>
              </a:ext>
            </a:extLst>
          </p:cNvPr>
          <p:cNvSpPr/>
          <p:nvPr/>
        </p:nvSpPr>
        <p:spPr>
          <a:xfrm>
            <a:off x="6449568" y="5681980"/>
            <a:ext cx="3401568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9E95A56-6E66-F74F-FB74-DC322278905B}"/>
              </a:ext>
            </a:extLst>
          </p:cNvPr>
          <p:cNvSpPr/>
          <p:nvPr/>
        </p:nvSpPr>
        <p:spPr>
          <a:xfrm>
            <a:off x="2313889" y="5273040"/>
            <a:ext cx="3547540" cy="201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998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Alta intensità: uno spunto dalle nuove ricerche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61393A8-C86C-CA14-C39C-3927746E4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81" y="986277"/>
            <a:ext cx="5295835" cy="3742390"/>
          </a:xfrm>
          <a:prstGeom prst="rect">
            <a:avLst/>
          </a:prstGeom>
        </p:spPr>
      </p:pic>
      <p:pic>
        <p:nvPicPr>
          <p:cNvPr id="1028" name="Picture 4" descr="Opposite words with empty and full dipinti da parete • quadri immagine,  immagine, clip art | myloview.it">
            <a:extLst>
              <a:ext uri="{FF2B5EF4-FFF2-40B4-BE49-F238E27FC236}">
                <a16:creationId xmlns:a16="http://schemas.microsoft.com/office/drawing/2014/main" id="{29E346B1-A84E-D15F-F103-7B6B8C3AB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2" b="28982"/>
          <a:stretch/>
        </p:blipFill>
        <p:spPr bwMode="auto">
          <a:xfrm>
            <a:off x="6731187" y="4823009"/>
            <a:ext cx="2478944" cy="184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1AA2339F-ED28-5646-0A99-D4E4A63F1436}"/>
              </a:ext>
            </a:extLst>
          </p:cNvPr>
          <p:cNvSpPr/>
          <p:nvPr/>
        </p:nvSpPr>
        <p:spPr>
          <a:xfrm>
            <a:off x="6937248" y="1082577"/>
            <a:ext cx="1597152" cy="358261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094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Due fattori che regolano il processo di allenamento</a:t>
            </a:r>
          </a:p>
        </p:txBody>
      </p:sp>
      <p:pic>
        <p:nvPicPr>
          <p:cNvPr id="2" name="Picture 2" descr="Risultati immagini per equilibrio">
            <a:extLst>
              <a:ext uri="{FF2B5EF4-FFF2-40B4-BE49-F238E27FC236}">
                <a16:creationId xmlns:a16="http://schemas.microsoft.com/office/drawing/2014/main" id="{53121873-9D96-9A38-02BF-833DC14A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12" y="1891304"/>
            <a:ext cx="460851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0BED4CC-343B-018D-3338-5C01A4375C87}"/>
              </a:ext>
            </a:extLst>
          </p:cNvPr>
          <p:cNvSpPr/>
          <p:nvPr/>
        </p:nvSpPr>
        <p:spPr>
          <a:xfrm>
            <a:off x="304800" y="2656424"/>
            <a:ext cx="3151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Volume</a:t>
            </a:r>
            <a:endParaRPr lang="it-IT" sz="2000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8D6E0C8-5DAC-89B3-B3F5-92AA2C640990}"/>
              </a:ext>
            </a:extLst>
          </p:cNvPr>
          <p:cNvSpPr/>
          <p:nvPr/>
        </p:nvSpPr>
        <p:spPr>
          <a:xfrm>
            <a:off x="3832414" y="2233452"/>
            <a:ext cx="3151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Intensità</a:t>
            </a:r>
            <a:endParaRPr lang="it-IT" sz="2000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5B6AB14-77B8-5D49-2970-004140777DE2}"/>
              </a:ext>
            </a:extLst>
          </p:cNvPr>
          <p:cNvCxnSpPr/>
          <p:nvPr/>
        </p:nvCxnSpPr>
        <p:spPr>
          <a:xfrm flipH="1">
            <a:off x="2105000" y="4148597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22A22EE-C05A-0DAA-468C-AD7F952937F9}"/>
              </a:ext>
            </a:extLst>
          </p:cNvPr>
          <p:cNvCxnSpPr>
            <a:cxnSpLocks/>
          </p:cNvCxnSpPr>
          <p:nvPr/>
        </p:nvCxnSpPr>
        <p:spPr>
          <a:xfrm rot="10800000" flipH="1">
            <a:off x="4553273" y="4141260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6A5FF6DF-B875-166D-C2C6-D8A285CDF259}"/>
              </a:ext>
            </a:extLst>
          </p:cNvPr>
          <p:cNvSpPr/>
          <p:nvPr/>
        </p:nvSpPr>
        <p:spPr>
          <a:xfrm>
            <a:off x="6888767" y="1711601"/>
            <a:ext cx="4177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Volume e intensità non sono due entità separate, ma è proprio il volume ad una determinata intensità a generare lo stress necessario all’adattamento fisiologico</a:t>
            </a:r>
            <a:endParaRPr lang="it-IT" sz="2000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C420F8B-8EC0-5151-C6E9-76E7A3D36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37" y="3435144"/>
            <a:ext cx="4046236" cy="291143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02FFA33-3D92-B8BE-0C51-9F028E7F0E1E}"/>
              </a:ext>
            </a:extLst>
          </p:cNvPr>
          <p:cNvSpPr txBox="1"/>
          <p:nvPr/>
        </p:nvSpPr>
        <p:spPr>
          <a:xfrm>
            <a:off x="10521695" y="6319760"/>
            <a:ext cx="138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Garamond" panose="02020404030301010803" pitchFamily="18" charset="0"/>
              </a:rPr>
              <a:t>Platonov</a:t>
            </a:r>
            <a:r>
              <a:rPr lang="it-IT" i="1" dirty="0">
                <a:latin typeface="Garamond" panose="02020404030301010803" pitchFamily="18" charset="0"/>
              </a:rPr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402984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Massimizzare il tempo speso vicino a VO2max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5C3BAD0-1587-892A-5998-5E04D4056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8039" r="7437" b="20271"/>
          <a:stretch/>
        </p:blipFill>
        <p:spPr bwMode="auto">
          <a:xfrm>
            <a:off x="838135" y="1907898"/>
            <a:ext cx="3657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9B1DC52-5807-7FFC-BA09-3F6379B9776F}"/>
              </a:ext>
            </a:extLst>
          </p:cNvPr>
          <p:cNvSpPr txBox="1"/>
          <p:nvPr/>
        </p:nvSpPr>
        <p:spPr>
          <a:xfrm>
            <a:off x="3618572" y="5720965"/>
            <a:ext cx="19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latin typeface="Garamond" panose="02020404030301010803" pitchFamily="18" charset="0"/>
              </a:rPr>
              <a:t>Wenger &amp; Bell, 1986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4EB4162-FB55-575C-B2C9-B828C89C0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31" y="1022401"/>
            <a:ext cx="6037072" cy="945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65DEA4C-655A-9A1B-BC40-0BCA6341A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33" y="4947865"/>
            <a:ext cx="5779770" cy="19155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C1387E-ACA8-4079-07FC-77657D6A1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88" y="2177316"/>
            <a:ext cx="4933409" cy="28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3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Valutazione dei percorsi sull’intensità di allenamento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30C1B6C2-5CB1-1CF7-EA64-94BA077C1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2" y="1519116"/>
            <a:ext cx="5556758" cy="1019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02E902A-C955-6B9D-5E0F-B6F39FC80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2" y="3035888"/>
            <a:ext cx="5556758" cy="2865559"/>
          </a:xfrm>
          <a:prstGeom prst="rect">
            <a:avLst/>
          </a:prstGeom>
        </p:spPr>
      </p:pic>
      <p:pic>
        <p:nvPicPr>
          <p:cNvPr id="11" name="Immagine 10" descr="Immagine che contiene tavolo&#10;&#10;Descrizione generata automaticamente">
            <a:extLst>
              <a:ext uri="{FF2B5EF4-FFF2-40B4-BE49-F238E27FC236}">
                <a16:creationId xmlns:a16="http://schemas.microsoft.com/office/drawing/2014/main" id="{4F7096E1-E21D-624B-A39A-3563053B5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38" y="1238764"/>
            <a:ext cx="5802884" cy="2990344"/>
          </a:xfrm>
          <a:prstGeom prst="rect">
            <a:avLst/>
          </a:prstGeom>
        </p:spPr>
      </p:pic>
      <p:pic>
        <p:nvPicPr>
          <p:cNvPr id="14" name="Immagine 1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93394E51-17D1-13A4-4BCD-ADFEC0577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38" y="4468667"/>
            <a:ext cx="5831045" cy="16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52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0076" y="2982872"/>
            <a:ext cx="10905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Grazie per l’attenzione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38D4225-EA2F-4593-88EE-8D4A05CB0F7D}"/>
              </a:ext>
            </a:extLst>
          </p:cNvPr>
          <p:cNvSpPr/>
          <p:nvPr/>
        </p:nvSpPr>
        <p:spPr>
          <a:xfrm>
            <a:off x="3045014" y="85244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>
                <a:latin typeface="Garamond" panose="02020404030301010803" pitchFamily="18" charset="0"/>
              </a:rPr>
              <a:t>28 agosto 2022</a:t>
            </a:r>
          </a:p>
        </p:txBody>
      </p:sp>
      <p:pic>
        <p:nvPicPr>
          <p:cNvPr id="8" name="Immagine 7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A8C349A8-1EFC-D415-59F5-CF3B3232F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97" y="436069"/>
            <a:ext cx="2958452" cy="83274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9C751E4-283B-1235-2E46-480A07C331A7}"/>
              </a:ext>
            </a:extLst>
          </p:cNvPr>
          <p:cNvSpPr/>
          <p:nvPr/>
        </p:nvSpPr>
        <p:spPr bwMode="auto">
          <a:xfrm>
            <a:off x="3048000" y="5053476"/>
            <a:ext cx="6081291" cy="9330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Luca </a:t>
            </a:r>
            <a:r>
              <a:rPr lang="it-IT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Filipas</a:t>
            </a:r>
            <a:endParaRPr lang="it-IT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0021BA3-7443-5AA4-9129-69D44E217532}"/>
              </a:ext>
            </a:extLst>
          </p:cNvPr>
          <p:cNvGrpSpPr/>
          <p:nvPr/>
        </p:nvGrpSpPr>
        <p:grpSpPr>
          <a:xfrm>
            <a:off x="4381828" y="5795497"/>
            <a:ext cx="3428342" cy="400110"/>
            <a:chOff x="4362348" y="3709966"/>
            <a:chExt cx="3428342" cy="400110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2B9C1E4-E8DF-91F7-3B52-0F580D782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2348" y="3761517"/>
              <a:ext cx="320200" cy="320200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3E4B78A-6DEB-7D80-06B4-88FA7908A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6442" y="3745946"/>
              <a:ext cx="355927" cy="351341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6A4AFE1E-60B1-17B5-EFE7-BDDD05A7D39E}"/>
                </a:ext>
              </a:extLst>
            </p:cNvPr>
            <p:cNvSpPr txBox="1"/>
            <p:nvPr/>
          </p:nvSpPr>
          <p:spPr>
            <a:xfrm>
              <a:off x="4670603" y="3709966"/>
              <a:ext cx="1383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latin typeface="Garamond" panose="02020404030301010803" pitchFamily="18" charset="0"/>
                </a:rPr>
                <a:t>Luca </a:t>
              </a:r>
              <a:r>
                <a:rPr lang="it-IT" sz="2000" dirty="0" err="1">
                  <a:latin typeface="Garamond" panose="02020404030301010803" pitchFamily="18" charset="0"/>
                </a:rPr>
                <a:t>Filipas</a:t>
              </a:r>
              <a:endParaRPr lang="it-IT" sz="2000" dirty="0">
                <a:latin typeface="Garamond" panose="02020404030301010803" pitchFamily="18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645C254-C846-8EA7-E70A-59DADBD5FF8F}"/>
                </a:ext>
              </a:extLst>
            </p:cNvPr>
            <p:cNvSpPr txBox="1"/>
            <p:nvPr/>
          </p:nvSpPr>
          <p:spPr>
            <a:xfrm>
              <a:off x="6620177" y="3709966"/>
              <a:ext cx="11705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err="1">
                  <a:latin typeface="Garamond" panose="02020404030301010803" pitchFamily="18" charset="0"/>
                </a:rPr>
                <a:t>lucafilipas</a:t>
              </a:r>
              <a:endParaRPr lang="it-IT" sz="2000" dirty="0">
                <a:latin typeface="Garamond" panose="02020404030301010803" pitchFamily="18" charset="0"/>
              </a:endParaRPr>
            </a:p>
          </p:txBody>
        </p:sp>
      </p:grpSp>
      <p:pic>
        <p:nvPicPr>
          <p:cNvPr id="1026" name="Picture 2" descr="FISI - Federazione Italiana Sport Invernali - Home | Facebook">
            <a:extLst>
              <a:ext uri="{FF2B5EF4-FFF2-40B4-BE49-F238E27FC236}">
                <a16:creationId xmlns:a16="http://schemas.microsoft.com/office/drawing/2014/main" id="{D4BCFE57-2FCC-789B-F39B-2A91C8CAA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6" y="277876"/>
            <a:ext cx="2613152" cy="142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164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Modelli di distribuzione delle intensità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B621D48-6A3F-24B6-6145-11B023978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5" y="1512362"/>
            <a:ext cx="6190489" cy="43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4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Tre e cinque zone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88E11FE-8B33-B2E5-3BFA-D2483AFCB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/>
          <a:stretch/>
        </p:blipFill>
        <p:spPr>
          <a:xfrm>
            <a:off x="6429690" y="4314448"/>
            <a:ext cx="4092005" cy="20053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61393A8-C86C-CA14-C39C-3927746E4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1" y="1449573"/>
            <a:ext cx="5295835" cy="37423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E3638D-B0C4-567E-1654-A181371F7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959723"/>
            <a:ext cx="5108449" cy="30999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1C2A41-394B-7E1E-2615-63088FFE31F0}"/>
              </a:ext>
            </a:extLst>
          </p:cNvPr>
          <p:cNvSpPr txBox="1"/>
          <p:nvPr/>
        </p:nvSpPr>
        <p:spPr>
          <a:xfrm>
            <a:off x="10521695" y="6319760"/>
            <a:ext cx="115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Garamond" panose="02020404030301010803" pitchFamily="18" charset="0"/>
              </a:rPr>
              <a:t>Seiler</a:t>
            </a:r>
            <a:r>
              <a:rPr lang="it-IT" i="1" dirty="0">
                <a:latin typeface="Garamond" panose="02020404030301010803" pitchFamily="18" charset="0"/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3029740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Bassa intensità: questa sconosciuta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61393A8-C86C-CA14-C39C-3927746E4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81" y="986277"/>
            <a:ext cx="5295835" cy="3742390"/>
          </a:xfrm>
          <a:prstGeom prst="rect">
            <a:avLst/>
          </a:prstGeom>
        </p:spPr>
      </p:pic>
      <p:pic>
        <p:nvPicPr>
          <p:cNvPr id="1026" name="Picture 2" descr="Opposite words with empty and full dipinti da parete • quadri immagine,  immagine, clip art | myloview.it">
            <a:extLst>
              <a:ext uri="{FF2B5EF4-FFF2-40B4-BE49-F238E27FC236}">
                <a16:creationId xmlns:a16="http://schemas.microsoft.com/office/drawing/2014/main" id="{8F864E2A-EEFE-11C3-3944-C60A1717A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02" b="28982"/>
          <a:stretch/>
        </p:blipFill>
        <p:spPr bwMode="auto">
          <a:xfrm>
            <a:off x="4214539" y="4823009"/>
            <a:ext cx="2478945" cy="184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posite words with empty and full dipinti da parete • quadri immagine,  immagine, clip art | myloview.it">
            <a:extLst>
              <a:ext uri="{FF2B5EF4-FFF2-40B4-BE49-F238E27FC236}">
                <a16:creationId xmlns:a16="http://schemas.microsoft.com/office/drawing/2014/main" id="{29E346B1-A84E-D15F-F103-7B6B8C3AB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2" b="28982"/>
          <a:stretch/>
        </p:blipFill>
        <p:spPr bwMode="auto">
          <a:xfrm>
            <a:off x="6731187" y="4823009"/>
            <a:ext cx="2478944" cy="184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1AA2339F-ED28-5646-0A99-D4E4A63F1436}"/>
              </a:ext>
            </a:extLst>
          </p:cNvPr>
          <p:cNvSpPr/>
          <p:nvPr/>
        </p:nvSpPr>
        <p:spPr>
          <a:xfrm>
            <a:off x="6937248" y="1082577"/>
            <a:ext cx="1597152" cy="358261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76049925-86CF-181B-BB7E-542C66C94F7B}"/>
              </a:ext>
            </a:extLst>
          </p:cNvPr>
          <p:cNvSpPr/>
          <p:nvPr/>
        </p:nvSpPr>
        <p:spPr>
          <a:xfrm>
            <a:off x="4711081" y="1082577"/>
            <a:ext cx="1597152" cy="358261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193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VT1 come «</a:t>
            </a:r>
            <a:r>
              <a:rPr lang="it-IT" sz="3600" b="1" dirty="0" err="1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turnpoint</a:t>
            </a:r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» di stress autonomico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80E246F-C8DD-A7DE-BECE-21C8EEC5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63" y="964208"/>
            <a:ext cx="4796097" cy="33083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B2AFB2-8E32-7346-639C-2E822B8E15E4}"/>
              </a:ext>
            </a:extLst>
          </p:cNvPr>
          <p:cNvSpPr txBox="1"/>
          <p:nvPr/>
        </p:nvSpPr>
        <p:spPr>
          <a:xfrm>
            <a:off x="981455" y="4734547"/>
            <a:ext cx="50765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“The first ventilatory threshold may demarcate a "binary" threshold for ANS/HRV recovery in highly trained athletes, because further delays in HRV recovery with even higher training intensities were not observed.”</a:t>
            </a: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6742A8-8692-22C5-0ED2-37A99400DC2E}"/>
              </a:ext>
            </a:extLst>
          </p:cNvPr>
          <p:cNvSpPr txBox="1"/>
          <p:nvPr/>
        </p:nvSpPr>
        <p:spPr>
          <a:xfrm>
            <a:off x="4698560" y="6211875"/>
            <a:ext cx="243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1" u="none" strike="noStrike" dirty="0" err="1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Seiler</a:t>
            </a:r>
            <a:r>
              <a:rPr lang="it-IT" b="0" i="1" u="none" strike="noStrike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 et al, 2007</a:t>
            </a: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4416971-AE4A-0CA9-A46A-36B3B8DB99E8}"/>
              </a:ext>
            </a:extLst>
          </p:cNvPr>
          <p:cNvSpPr/>
          <p:nvPr/>
        </p:nvSpPr>
        <p:spPr>
          <a:xfrm>
            <a:off x="1414272" y="964208"/>
            <a:ext cx="17068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075A61-F51E-B0F7-D2C6-0F7FDD28E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75" y="1528207"/>
            <a:ext cx="2476539" cy="21559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30E8AAD-25AE-37A6-59EB-A9A62F0DD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75" y="4021527"/>
            <a:ext cx="2613113" cy="2152653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B137B59-ED89-0AEF-4637-66308FC79937}"/>
              </a:ext>
            </a:extLst>
          </p:cNvPr>
          <p:cNvSpPr/>
          <p:nvPr/>
        </p:nvSpPr>
        <p:spPr>
          <a:xfrm>
            <a:off x="8705088" y="1613551"/>
            <a:ext cx="17068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A4C6D3C-D688-EF06-86A7-70874094F4D8}"/>
              </a:ext>
            </a:extLst>
          </p:cNvPr>
          <p:cNvSpPr/>
          <p:nvPr/>
        </p:nvSpPr>
        <p:spPr>
          <a:xfrm>
            <a:off x="8991600" y="4070239"/>
            <a:ext cx="17068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F08A01C-9782-FD2D-AAD5-209EE2872079}"/>
              </a:ext>
            </a:extLst>
          </p:cNvPr>
          <p:cNvSpPr/>
          <p:nvPr/>
        </p:nvSpPr>
        <p:spPr>
          <a:xfrm>
            <a:off x="7782638" y="1311936"/>
            <a:ext cx="170688" cy="60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20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Cosa significa sotto VT1?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B2AFB2-8E32-7346-639C-2E822B8E15E4}"/>
              </a:ext>
            </a:extLst>
          </p:cNvPr>
          <p:cNvSpPr txBox="1"/>
          <p:nvPr/>
        </p:nvSpPr>
        <p:spPr>
          <a:xfrm>
            <a:off x="-180403" y="5310304"/>
            <a:ext cx="50765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>
                <a:solidFill>
                  <a:srgbClr val="212121"/>
                </a:solidFill>
                <a:latin typeface="Garamond" panose="02020404030301010803" pitchFamily="18" charset="0"/>
              </a:rPr>
              <a:t>È la stessa cosa?</a:t>
            </a:r>
            <a:endParaRPr lang="it-IT" sz="2000">
              <a:latin typeface="Garamond" panose="02020404030301010803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4416971-AE4A-0CA9-A46A-36B3B8DB99E8}"/>
              </a:ext>
            </a:extLst>
          </p:cNvPr>
          <p:cNvSpPr/>
          <p:nvPr/>
        </p:nvSpPr>
        <p:spPr>
          <a:xfrm>
            <a:off x="1030383" y="1781072"/>
            <a:ext cx="17068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DFD05C2-3F38-ED4A-9CB8-0C87ACC26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2" y="1967104"/>
            <a:ext cx="5108449" cy="3099999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704E19AE-0EFB-FE66-3923-B51665558DAD}"/>
              </a:ext>
            </a:extLst>
          </p:cNvPr>
          <p:cNvSpPr/>
          <p:nvPr/>
        </p:nvSpPr>
        <p:spPr>
          <a:xfrm>
            <a:off x="2357853" y="2610415"/>
            <a:ext cx="725423" cy="23666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0DACB6E-FADB-CCBF-F59F-BE0EB7792CCA}"/>
              </a:ext>
            </a:extLst>
          </p:cNvPr>
          <p:cNvSpPr/>
          <p:nvPr/>
        </p:nvSpPr>
        <p:spPr>
          <a:xfrm>
            <a:off x="1565737" y="2610415"/>
            <a:ext cx="725423" cy="23666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3E6AAD-B7C5-EA45-ECED-B58BDD736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0"/>
          <a:stretch/>
        </p:blipFill>
        <p:spPr bwMode="auto">
          <a:xfrm>
            <a:off x="6294674" y="867592"/>
            <a:ext cx="5368274" cy="165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1144856-FE17-2EF5-951E-D0A0364AE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52"/>
          <a:stretch/>
        </p:blipFill>
        <p:spPr bwMode="auto">
          <a:xfrm>
            <a:off x="6268148" y="2495624"/>
            <a:ext cx="5368274" cy="15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6EA7830-DC97-A8F8-E253-FFF8E26AB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47"/>
          <a:stretch/>
        </p:blipFill>
        <p:spPr bwMode="auto">
          <a:xfrm>
            <a:off x="7007918" y="2829939"/>
            <a:ext cx="3942372" cy="35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A52961A-ACAA-BF42-8C80-D34365E24BAC}"/>
              </a:ext>
            </a:extLst>
          </p:cNvPr>
          <p:cNvSpPr txBox="1"/>
          <p:nvPr/>
        </p:nvSpPr>
        <p:spPr>
          <a:xfrm>
            <a:off x="9538784" y="6445648"/>
            <a:ext cx="2653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1" u="none" strike="noStrike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San </a:t>
            </a:r>
            <a:r>
              <a:rPr lang="it-IT" b="0" i="1" u="none" strike="noStrike" dirty="0" err="1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Millá</a:t>
            </a:r>
            <a:r>
              <a:rPr lang="it-IT" i="1" dirty="0" err="1">
                <a:solidFill>
                  <a:srgbClr val="222222"/>
                </a:solidFill>
                <a:latin typeface="Garamond" panose="02020404030301010803" pitchFamily="18" charset="0"/>
              </a:rPr>
              <a:t>n</a:t>
            </a:r>
            <a:r>
              <a:rPr lang="it-IT" i="1" dirty="0">
                <a:solidFill>
                  <a:srgbClr val="222222"/>
                </a:solidFill>
                <a:latin typeface="Garamond" panose="02020404030301010803" pitchFamily="18" charset="0"/>
              </a:rPr>
              <a:t> &amp;. Brooks</a:t>
            </a:r>
            <a:r>
              <a:rPr lang="it-IT" b="0" i="1" u="none" strike="noStrike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, 2018</a:t>
            </a:r>
            <a:endParaRPr lang="it-IT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9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Importanza della zona 2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4416971-AE4A-0CA9-A46A-36B3B8DB99E8}"/>
              </a:ext>
            </a:extLst>
          </p:cNvPr>
          <p:cNvSpPr/>
          <p:nvPr/>
        </p:nvSpPr>
        <p:spPr>
          <a:xfrm>
            <a:off x="1030383" y="1781072"/>
            <a:ext cx="17068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A1CEA7-FCA1-0187-0AE5-9EA950653253}"/>
              </a:ext>
            </a:extLst>
          </p:cNvPr>
          <p:cNvSpPr txBox="1"/>
          <p:nvPr/>
        </p:nvSpPr>
        <p:spPr>
          <a:xfrm>
            <a:off x="768096" y="1383631"/>
            <a:ext cx="107808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92929"/>
                </a:solidFill>
                <a:latin typeface="Garamond" panose="02020404030301010803" pitchFamily="18" charset="0"/>
              </a:rPr>
              <a:t>Aumento della concentrazione mitocondriale nel tessuto muscolare (biogenesi mitocondriale).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292929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92929"/>
                </a:solidFill>
                <a:latin typeface="Garamond" panose="02020404030301010803" pitchFamily="18" charset="0"/>
              </a:rPr>
              <a:t>Miglioramento nella capacità di riutilizzo e riconversione del lattato.</a:t>
            </a:r>
          </a:p>
          <a:p>
            <a:endParaRPr lang="it-IT" dirty="0">
              <a:solidFill>
                <a:srgbClr val="292929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92929"/>
                </a:solidFill>
                <a:latin typeface="Garamond" panose="02020404030301010803" pitchFamily="18" charset="0"/>
              </a:rPr>
              <a:t>Maggior ossidazione dei grassi a più alte intensità.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i="0" u="none" strike="noStrike" dirty="0">
              <a:solidFill>
                <a:srgbClr val="292929"/>
              </a:solidFill>
              <a:effectLst/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92929"/>
                </a:solidFill>
                <a:latin typeface="Garamond" panose="02020404030301010803" pitchFamily="18" charset="0"/>
              </a:rPr>
              <a:t>Miglioramento del recupero attraverso una diminuzione della drive simpatico del sistema nervoso autonomo.</a:t>
            </a:r>
          </a:p>
        </p:txBody>
      </p:sp>
      <p:pic>
        <p:nvPicPr>
          <p:cNvPr id="3074" name="Picture 2" descr="Freccia Verso Il Basso Png - Up Arrow Clipart - Full Size Clipart  (#3843008) - PinClipart">
            <a:extLst>
              <a:ext uri="{FF2B5EF4-FFF2-40B4-BE49-F238E27FC236}">
                <a16:creationId xmlns:a16="http://schemas.microsoft.com/office/drawing/2014/main" id="{FB10512A-50AB-374B-B516-51A75B616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98" y="3596641"/>
            <a:ext cx="803210" cy="103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AF70A7A-FDBE-9C69-B486-AC36E645445B}"/>
              </a:ext>
            </a:extLst>
          </p:cNvPr>
          <p:cNvSpPr txBox="1"/>
          <p:nvPr/>
        </p:nvSpPr>
        <p:spPr>
          <a:xfrm>
            <a:off x="768096" y="4810718"/>
            <a:ext cx="10780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92929"/>
                </a:solidFill>
                <a:latin typeface="Garamond" panose="02020404030301010803" pitchFamily="18" charset="0"/>
              </a:rPr>
              <a:t>Massimizzare il tempo speso in zona 2 rispetto alla zona 1 (lasciare la zona 1 per </a:t>
            </a:r>
            <a:r>
              <a:rPr lang="it-IT" dirty="0" err="1">
                <a:solidFill>
                  <a:srgbClr val="292929"/>
                </a:solidFill>
                <a:latin typeface="Garamond" panose="02020404030301010803" pitchFamily="18" charset="0"/>
              </a:rPr>
              <a:t>warm</a:t>
            </a:r>
            <a:r>
              <a:rPr lang="it-IT" dirty="0">
                <a:solidFill>
                  <a:srgbClr val="292929"/>
                </a:solidFill>
                <a:latin typeface="Garamond" panose="02020404030301010803" pitchFamily="18" charset="0"/>
              </a:rPr>
              <a:t> up, cool down e recupero post allenamenti intensi).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292929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92929"/>
                </a:solidFill>
                <a:latin typeface="Garamond" panose="02020404030301010803" pitchFamily="18" charset="0"/>
              </a:rPr>
              <a:t>Importanza della valutazione fisiologica per determinare VT1 fin dalle categorie giovanili.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292929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92929"/>
                </a:solidFill>
                <a:latin typeface="Garamond" panose="02020404030301010803" pitchFamily="18" charset="0"/>
              </a:rPr>
              <a:t>Dedicare grandi volumi di allenamento alla zona 2 fin dalle categorie giovanili.</a:t>
            </a:r>
          </a:p>
        </p:txBody>
      </p:sp>
    </p:spTree>
    <p:extLst>
      <p:ext uri="{BB962C8B-B14F-4D97-AF65-F5344CB8AC3E}">
        <p14:creationId xmlns:p14="http://schemas.microsoft.com/office/powerpoint/2010/main" val="7722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C8F8AD-B2DB-4D63-9A06-0532F75CCBEE}"/>
              </a:ext>
            </a:extLst>
          </p:cNvPr>
          <p:cNvSpPr txBox="1"/>
          <p:nvPr/>
        </p:nvSpPr>
        <p:spPr>
          <a:xfrm>
            <a:off x="643063" y="166520"/>
            <a:ext cx="1090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Come distribuiscono le intensità gli atleti di alto livello?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6EEFD66-11ED-ECA1-D083-0BC28DAEB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1"/>
          <a:stretch/>
        </p:blipFill>
        <p:spPr>
          <a:xfrm>
            <a:off x="2121007" y="3107090"/>
            <a:ext cx="3621427" cy="3319200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514B1702-BE31-1F35-D5A2-6A3985CF3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39" y="1090249"/>
            <a:ext cx="5633720" cy="17394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F7B485B-AB9F-297A-EFD8-EBFDFB593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1"/>
          <a:stretch/>
        </p:blipFill>
        <p:spPr>
          <a:xfrm>
            <a:off x="6449568" y="3107090"/>
            <a:ext cx="3621427" cy="33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977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12FA7D0-2A0D-468E-B803-DBE145370D71}">
  <we:reference id="wa104380121" version="2.0.0.0" store="en-US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5057</TotalTime>
  <Words>439</Words>
  <Application>Microsoft Macintosh PowerPoint</Application>
  <PresentationFormat>Widescreen</PresentationFormat>
  <Paragraphs>85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Garamond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 Filipas</dc:creator>
  <cp:lastModifiedBy>Luca Filipas</cp:lastModifiedBy>
  <cp:revision>173</cp:revision>
  <dcterms:created xsi:type="dcterms:W3CDTF">2018-10-05T12:57:58Z</dcterms:created>
  <dcterms:modified xsi:type="dcterms:W3CDTF">2022-08-27T15:54:02Z</dcterms:modified>
</cp:coreProperties>
</file>